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Proxima Nova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italic.fntdata"/><Relationship Id="rId20" Type="http://schemas.openxmlformats.org/officeDocument/2006/relationships/slide" Target="slides/slide15.xml"/><Relationship Id="rId41" Type="http://schemas.openxmlformats.org/officeDocument/2006/relationships/font" Target="fonts/ProximaNova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ProximaNova-bold.fntdata"/><Relationship Id="rId16" Type="http://schemas.openxmlformats.org/officeDocument/2006/relationships/slide" Target="slides/slide11.xml"/><Relationship Id="rId38" Type="http://schemas.openxmlformats.org/officeDocument/2006/relationships/font" Target="fonts/ProximaNova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00e6dfc05_0_1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d00e6dfc05_0_1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put </a:t>
            </a:r>
            <a:r>
              <a:rPr lang="en"/>
              <a:t>simulating</a:t>
            </a:r>
            <a:r>
              <a:rPr lang="en"/>
              <a:t> future trial data - evaluating methods and process of external borrowing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input here for what the columns mean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 that we do not need to have both parts for using the package - two parts are independent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ffd4c7904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6ffd4c790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put simulating future trial data - evaluating methods and process of external borrowing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input here for what the columns mean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 that we do not need to have both parts for using the package - two parts are independent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ff28a277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6ff28a277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d00e6dfc05_0_1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d00e6dfc05_0_1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00e6dfc05_0_1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d00e6dfc05_0_1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fb1eca6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6fb1eca6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Trial status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d00e6dfc05_0_1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d00e6dfc05_0_1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fb1eca65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6fb1eca65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00e6dfc05_0_1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d00e6dfc05_0_1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00e6dfc05_0_1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d00e6dfc05_0_1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Descriptions of the blocks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Flow: relationship between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Bootstrap into the method obj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Analysis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 shape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d00e6dfc05_0_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d00e6dfc05_0_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Label the slides number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Live demo will pass to chen / OLE we do not run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d00e6dfc05_0_1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d00e6dfc05_0_1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6ff28a2771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6ff28a277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6ff28a2771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6ff28a277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6ff28a2771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6ff28a2771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d00e6dfc05_0_1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d00e6dfc05_0_1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Descriptions of the blocks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Flow: relationship between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Bootstrap into the method obj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Analysis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 shape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6ff28a277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6ff28a277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d00e6dfc05_0_1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d00e6dfc05_0_1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Descriptions of the blocks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Flow: relationship between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Bootstrap into the method obj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Analysis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 shape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d00e6dfc05_0_1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d00e6dfc05_0_1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d00e6dfc05_0_1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d00e6dfc05_0_1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6ff28a277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6ff28a277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d00e6dfc05_0_10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d00e6dfc05_0_10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d00e6dfc05_0_1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d00e6dfc05_0_1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d00e6dfc05_0_10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d00e6dfc05_0_10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d00e6dfc05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d00e6dfc05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d00e6dfc05_0_1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d00e6dfc05_0_1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ff28a277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6ff28a277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Remove the firefish</a:t>
            </a:r>
            <a:endParaRPr sz="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ff28a277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ff28a277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8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Remove the firefish</a:t>
            </a:r>
            <a:endParaRPr sz="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00e6dfc05_0_1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d00e6dfc05_0_1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an abrupt jump in here? For audience who are not so familiar with Causal inference and the methods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do we want to list math formulas? Or just give some intuitions of the methods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presentation from Xiner previously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unique things about the package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00e6dfc05_0_1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00e6dfc05_0_1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of the two parts: design and analysis Type I error and power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00e6dfc05_0_1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d00e6dfc05_0_1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 the questions we are answering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Relationship Id="rId4" Type="http://schemas.openxmlformats.org/officeDocument/2006/relationships/image" Target="../media/image30.png"/><Relationship Id="rId5" Type="http://schemas.openxmlformats.org/officeDocument/2006/relationships/image" Target="../media/image26.png"/><Relationship Id="rId6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824000" y="782450"/>
            <a:ext cx="6597900" cy="207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20"/>
              <a:t>rdborrow</a:t>
            </a:r>
            <a:r>
              <a:rPr lang="en" sz="3220"/>
              <a:t>: An R package for Causal Inference Incorporating External Controls in Randomized Controlled Trials with Longitudinal Outcomes</a:t>
            </a:r>
            <a:endParaRPr sz="322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824000" y="3596300"/>
            <a:ext cx="7161600" cy="8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Lei Shi           2023-2024 Genentech Intern</a:t>
            </a:r>
            <a:endParaRPr sz="22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Joint work with Herb Pang, Chen Chen and Jiawen Zhu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Highlights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152475"/>
            <a:ext cx="8520600" cy="3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</a:t>
            </a:r>
            <a:r>
              <a:rPr b="1" lang="en"/>
              <a:t>dborrow </a:t>
            </a:r>
            <a:r>
              <a:rPr lang="en"/>
              <a:t>serves for two goals: </a:t>
            </a:r>
            <a:r>
              <a:rPr b="1" lang="en"/>
              <a:t>placebo-controlled phase</a:t>
            </a:r>
            <a:r>
              <a:rPr lang="en"/>
              <a:t> and </a:t>
            </a:r>
            <a:r>
              <a:rPr b="1" lang="en"/>
              <a:t>OLE phase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Provides tools for effect estimation and trial designing in the</a:t>
            </a:r>
            <a:r>
              <a:rPr lang="en"/>
              <a:t> </a:t>
            </a:r>
            <a:r>
              <a:rPr lang="en"/>
              <a:t>placebo-controlled phase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Provides tools for long term effect evaluation in the OLE phase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rdborrow </a:t>
            </a:r>
            <a:r>
              <a:rPr lang="en"/>
              <a:t>consists of two modules: </a:t>
            </a:r>
            <a:r>
              <a:rPr b="1" lang="en"/>
              <a:t>Analysis</a:t>
            </a:r>
            <a:r>
              <a:rPr lang="en"/>
              <a:t> and </a:t>
            </a:r>
            <a:r>
              <a:rPr b="1" lang="en"/>
              <a:t>Simulation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Analysis</a:t>
            </a:r>
            <a:r>
              <a:rPr lang="en"/>
              <a:t>: implements the EC borrowing methods for </a:t>
            </a:r>
            <a:r>
              <a:rPr lang="en"/>
              <a:t>causal</a:t>
            </a:r>
            <a:r>
              <a:rPr lang="en"/>
              <a:t> inference for longitudinal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Simulation</a:t>
            </a:r>
            <a:r>
              <a:rPr lang="en"/>
              <a:t>: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evaluating methods and process of external borrowing</a:t>
            </a:r>
            <a:r>
              <a:rPr lang="en"/>
              <a:t>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provide guidance for the design of future randomized controlled trials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rdborrow</a:t>
            </a:r>
            <a:r>
              <a:rPr lang="en"/>
              <a:t> integrates many technical features…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Object-oriented programming (OOP) with S4 class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Parallelization for bootstrap features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Architecture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1152475"/>
            <a:ext cx="8520600" cy="30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package </a:t>
            </a:r>
            <a:r>
              <a:rPr b="1" lang="en"/>
              <a:t>rdborrow </a:t>
            </a:r>
            <a:r>
              <a:rPr lang="en"/>
              <a:t>consists of two modules: </a:t>
            </a:r>
            <a:r>
              <a:rPr b="1" lang="en"/>
              <a:t>Analysis</a:t>
            </a:r>
            <a:r>
              <a:rPr lang="en"/>
              <a:t> and </a:t>
            </a:r>
            <a:r>
              <a:rPr b="1" lang="en"/>
              <a:t>Simulation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Analysis</a:t>
            </a:r>
            <a:r>
              <a:rPr lang="en"/>
              <a:t>: analyzing existing trial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implements the external control borrowing methods for estimating causal effects for longitudinal data, including placebo-controlled phase and OLE phase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Simulation</a:t>
            </a:r>
            <a:r>
              <a:rPr lang="en"/>
              <a:t>: evaluating methods and process of external borrowing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simulation to </a:t>
            </a:r>
            <a:r>
              <a:rPr b="1" lang="en"/>
              <a:t>evaluate different data-generating processes and different borrowing methods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 guidance for the design of future randomized controlled trials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Architecture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1152475"/>
            <a:ext cx="85206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showcase the structure with illustration based on a simulated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built-in dataset generated using the simulation feature of rdborrow, mimicking main study</a:t>
            </a:r>
            <a:endParaRPr/>
          </a:p>
        </p:txBody>
      </p:sp>
      <p:sp>
        <p:nvSpPr>
          <p:cNvPr id="148" name="Google Shape;14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2975" y="1930612"/>
            <a:ext cx="5138025" cy="12822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311700" y="3192750"/>
            <a:ext cx="8520600" cy="17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Column info: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x</a:t>
            </a:r>
            <a:r>
              <a:rPr baseline="-25000" lang="en"/>
              <a:t>1 </a:t>
            </a:r>
            <a:r>
              <a:rPr lang="en"/>
              <a:t>- x</a:t>
            </a:r>
            <a:r>
              <a:rPr baseline="-25000" lang="en"/>
              <a:t>4</a:t>
            </a:r>
            <a:r>
              <a:rPr lang="en"/>
              <a:t>: baseline covariates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x</a:t>
            </a:r>
            <a:r>
              <a:rPr baseline="-25000" lang="en"/>
              <a:t>5</a:t>
            </a:r>
            <a:r>
              <a:rPr lang="en"/>
              <a:t>: baseline outcome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A: treatment, 1 = treatment and 0 = control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S: trial status, 1 for RCT and 0 for External Control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</a:t>
            </a:r>
            <a:r>
              <a:rPr baseline="-25000" lang="en"/>
              <a:t>1 </a:t>
            </a:r>
            <a:r>
              <a:rPr lang="en"/>
              <a:t>- y</a:t>
            </a:r>
            <a:r>
              <a:rPr baseline="-25000" lang="en"/>
              <a:t>4</a:t>
            </a:r>
            <a:r>
              <a:rPr lang="en"/>
              <a:t>: change of outcome from baseline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Analysis Module</a:t>
            </a:r>
            <a:endParaRPr/>
          </a:p>
        </p:txBody>
      </p:sp>
      <p:sp>
        <p:nvSpPr>
          <p:cNvPr id="156" name="Google Shape;156;p25"/>
          <p:cNvSpPr/>
          <p:nvPr/>
        </p:nvSpPr>
        <p:spPr>
          <a:xfrm>
            <a:off x="974900" y="1201050"/>
            <a:ext cx="2271600" cy="3551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analysis_obj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7" name="Google Shape;157;p25"/>
          <p:cNvSpPr/>
          <p:nvPr/>
        </p:nvSpPr>
        <p:spPr>
          <a:xfrm>
            <a:off x="1218597" y="3137674"/>
            <a:ext cx="1836300" cy="143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method_obj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8" name="Google Shape;158;p25"/>
          <p:cNvSpPr/>
          <p:nvPr/>
        </p:nvSpPr>
        <p:spPr>
          <a:xfrm>
            <a:off x="4246206" y="1615981"/>
            <a:ext cx="2183700" cy="40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analysis_primary_obj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4246206" y="2185470"/>
            <a:ext cx="2183700" cy="40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analysis_OLE_obj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0" name="Google Shape;160;p25"/>
          <p:cNvSpPr/>
          <p:nvPr/>
        </p:nvSpPr>
        <p:spPr>
          <a:xfrm>
            <a:off x="3477211" y="3247843"/>
            <a:ext cx="2183700" cy="40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method_primary_obj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3477211" y="4019203"/>
            <a:ext cx="2183700" cy="40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method_OLE_obj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2" name="Google Shape;162;p25"/>
          <p:cNvSpPr/>
          <p:nvPr/>
        </p:nvSpPr>
        <p:spPr>
          <a:xfrm>
            <a:off x="5985400" y="3247843"/>
            <a:ext cx="2183700" cy="40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method_weighting_obj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3" name="Google Shape;163;p25"/>
          <p:cNvSpPr/>
          <p:nvPr/>
        </p:nvSpPr>
        <p:spPr>
          <a:xfrm>
            <a:off x="5985242" y="3749128"/>
            <a:ext cx="2183700" cy="40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method_DID_obj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5985242" y="4250414"/>
            <a:ext cx="2183700" cy="40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method_SCM_obj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165" name="Google Shape;165;p25"/>
          <p:cNvCxnSpPr>
            <a:endCxn id="158" idx="1"/>
          </p:cNvCxnSpPr>
          <p:nvPr/>
        </p:nvCxnSpPr>
        <p:spPr>
          <a:xfrm flipH="1" rot="10800000">
            <a:off x="3281106" y="1818931"/>
            <a:ext cx="965100" cy="31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5"/>
          <p:cNvCxnSpPr>
            <a:endCxn id="159" idx="1"/>
          </p:cNvCxnSpPr>
          <p:nvPr/>
        </p:nvCxnSpPr>
        <p:spPr>
          <a:xfrm>
            <a:off x="3263706" y="2146020"/>
            <a:ext cx="982500" cy="24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5"/>
          <p:cNvCxnSpPr>
            <a:stCxn id="157" idx="3"/>
            <a:endCxn id="160" idx="1"/>
          </p:cNvCxnSpPr>
          <p:nvPr/>
        </p:nvCxnSpPr>
        <p:spPr>
          <a:xfrm flipH="1" rot="10800000">
            <a:off x="3054897" y="3450724"/>
            <a:ext cx="422400" cy="40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5"/>
          <p:cNvCxnSpPr>
            <a:stCxn id="157" idx="3"/>
            <a:endCxn id="161" idx="1"/>
          </p:cNvCxnSpPr>
          <p:nvPr/>
        </p:nvCxnSpPr>
        <p:spPr>
          <a:xfrm>
            <a:off x="3054897" y="3852724"/>
            <a:ext cx="422400" cy="36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5"/>
          <p:cNvCxnSpPr>
            <a:stCxn id="160" idx="3"/>
            <a:endCxn id="162" idx="1"/>
          </p:cNvCxnSpPr>
          <p:nvPr/>
        </p:nvCxnSpPr>
        <p:spPr>
          <a:xfrm>
            <a:off x="5660911" y="3450793"/>
            <a:ext cx="324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25"/>
          <p:cNvCxnSpPr>
            <a:stCxn id="161" idx="3"/>
            <a:endCxn id="163" idx="1"/>
          </p:cNvCxnSpPr>
          <p:nvPr/>
        </p:nvCxnSpPr>
        <p:spPr>
          <a:xfrm flipH="1" rot="10800000">
            <a:off x="5660911" y="3952153"/>
            <a:ext cx="324300" cy="27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5"/>
          <p:cNvCxnSpPr>
            <a:stCxn id="161" idx="3"/>
            <a:endCxn id="164" idx="1"/>
          </p:cNvCxnSpPr>
          <p:nvPr/>
        </p:nvCxnSpPr>
        <p:spPr>
          <a:xfrm>
            <a:off x="5660911" y="4222153"/>
            <a:ext cx="324300" cy="23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25"/>
          <p:cNvSpPr/>
          <p:nvPr/>
        </p:nvSpPr>
        <p:spPr>
          <a:xfrm>
            <a:off x="1294652" y="4019200"/>
            <a:ext cx="1684200" cy="36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bootstrap_obj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analysis class</a:t>
            </a:r>
            <a:endParaRPr/>
          </a:p>
        </p:txBody>
      </p:sp>
      <p:sp>
        <p:nvSpPr>
          <p:cNvPr id="179" name="Google Shape;179;p26"/>
          <p:cNvSpPr/>
          <p:nvPr/>
        </p:nvSpPr>
        <p:spPr>
          <a:xfrm>
            <a:off x="1607100" y="1396175"/>
            <a:ext cx="2246700" cy="2656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analysis_obj: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data,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covariate_col_name,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outcome_col_name,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treatment_col_name,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trial_status_col_name,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method_obj,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alpha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4331100" y="1396175"/>
            <a:ext cx="2476500" cy="117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analysis_primary_obj: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method_primary_obj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4331100" y="2977625"/>
            <a:ext cx="2476500" cy="113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analysis_OLE_obj: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method_OLE_obj,</a:t>
            </a:r>
            <a:br>
              <a:rPr lang="en">
                <a:solidFill>
                  <a:schemeClr val="dk1"/>
                </a:solidFill>
              </a:rPr>
            </a:br>
            <a:r>
              <a:rPr lang="en" u="sng">
                <a:solidFill>
                  <a:schemeClr val="dk1"/>
                </a:solidFill>
              </a:rPr>
              <a:t>T_cross</a:t>
            </a:r>
            <a:endParaRPr b="1" u="sng">
              <a:solidFill>
                <a:schemeClr val="dk1"/>
              </a:solidFill>
            </a:endParaRPr>
          </a:p>
        </p:txBody>
      </p:sp>
      <p:cxnSp>
        <p:nvCxnSpPr>
          <p:cNvPr id="182" name="Google Shape;182;p26"/>
          <p:cNvCxnSpPr>
            <a:stCxn id="179" idx="3"/>
            <a:endCxn id="180" idx="1"/>
          </p:cNvCxnSpPr>
          <p:nvPr/>
        </p:nvCxnSpPr>
        <p:spPr>
          <a:xfrm flipH="1" rot="10800000">
            <a:off x="3853800" y="1984025"/>
            <a:ext cx="477300" cy="74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6"/>
          <p:cNvCxnSpPr>
            <a:stCxn id="179" idx="3"/>
            <a:endCxn id="181" idx="1"/>
          </p:cNvCxnSpPr>
          <p:nvPr/>
        </p:nvCxnSpPr>
        <p:spPr>
          <a:xfrm>
            <a:off x="3853800" y="2724425"/>
            <a:ext cx="477300" cy="8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" name="Google Shape;184;p26"/>
          <p:cNvSpPr txBox="1"/>
          <p:nvPr/>
        </p:nvSpPr>
        <p:spPr>
          <a:xfrm>
            <a:off x="6842525" y="1766925"/>
            <a:ext cx="2627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setup_primary_analysis()</a:t>
            </a:r>
            <a:endParaRPr/>
          </a:p>
        </p:txBody>
      </p:sp>
      <p:sp>
        <p:nvSpPr>
          <p:cNvPr id="185" name="Google Shape;185;p26"/>
          <p:cNvSpPr txBox="1"/>
          <p:nvPr/>
        </p:nvSpPr>
        <p:spPr>
          <a:xfrm>
            <a:off x="6827700" y="3333125"/>
            <a:ext cx="2627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setup_</a:t>
            </a:r>
            <a:r>
              <a:rPr lang="en">
                <a:solidFill>
                  <a:schemeClr val="dk1"/>
                </a:solidFill>
              </a:rPr>
              <a:t>OLE</a:t>
            </a:r>
            <a:r>
              <a:rPr lang="en"/>
              <a:t>_analysis()</a:t>
            </a:r>
            <a:endParaRPr/>
          </a:p>
        </p:txBody>
      </p:sp>
      <p:sp>
        <p:nvSpPr>
          <p:cNvPr id="186" name="Google Shape;186;p26"/>
          <p:cNvSpPr txBox="1"/>
          <p:nvPr/>
        </p:nvSpPr>
        <p:spPr>
          <a:xfrm>
            <a:off x="152400" y="2511575"/>
            <a:ext cx="2627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run_analysis()</a:t>
            </a:r>
            <a:endParaRPr/>
          </a:p>
        </p:txBody>
      </p:sp>
      <p:sp>
        <p:nvSpPr>
          <p:cNvPr id="187" name="Google Shape;18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analysis class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7"/>
          <p:cNvSpPr txBox="1"/>
          <p:nvPr>
            <p:ph idx="1" type="body"/>
          </p:nvPr>
        </p:nvSpPr>
        <p:spPr>
          <a:xfrm>
            <a:off x="5816025" y="1224175"/>
            <a:ext cx="3141900" cy="8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</a:t>
            </a:r>
            <a:r>
              <a:rPr lang="en"/>
              <a:t>placebo-controlled phase…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Need a weighting method</a:t>
            </a: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400" y="1224175"/>
            <a:ext cx="5029126" cy="15700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3931" y="3000700"/>
            <a:ext cx="5088368" cy="17575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459350" y="3509325"/>
            <a:ext cx="2917800" cy="8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</a:t>
            </a:r>
            <a:r>
              <a:rPr lang="en"/>
              <a:t>OLE</a:t>
            </a:r>
            <a:r>
              <a:rPr lang="en"/>
              <a:t> phase…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Need a DID or SCM method</a:t>
            </a:r>
            <a:endParaRPr/>
          </a:p>
        </p:txBody>
      </p:sp>
      <p:cxnSp>
        <p:nvCxnSpPr>
          <p:cNvPr id="197" name="Google Shape;197;p27"/>
          <p:cNvCxnSpPr/>
          <p:nvPr/>
        </p:nvCxnSpPr>
        <p:spPr>
          <a:xfrm>
            <a:off x="303525" y="2885200"/>
            <a:ext cx="8654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method class</a:t>
            </a:r>
            <a:endParaRPr/>
          </a:p>
        </p:txBody>
      </p:sp>
      <p:sp>
        <p:nvSpPr>
          <p:cNvPr id="204" name="Google Shape;204;p28"/>
          <p:cNvSpPr/>
          <p:nvPr/>
        </p:nvSpPr>
        <p:spPr>
          <a:xfrm>
            <a:off x="287925" y="2086919"/>
            <a:ext cx="1713900" cy="152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method_obj:</a:t>
            </a:r>
            <a:br>
              <a:rPr b="1" lang="en"/>
            </a:br>
            <a:r>
              <a:rPr lang="en"/>
              <a:t>method_name,</a:t>
            </a:r>
            <a:br>
              <a:rPr lang="en"/>
            </a:br>
            <a:r>
              <a:rPr lang="en"/>
              <a:t>bootstrap_flag,</a:t>
            </a:r>
            <a:br>
              <a:rPr lang="en"/>
            </a:br>
            <a:r>
              <a:rPr lang="en"/>
              <a:t>bootstrap_obj</a:t>
            </a:r>
            <a:endParaRPr/>
          </a:p>
        </p:txBody>
      </p:sp>
      <p:sp>
        <p:nvSpPr>
          <p:cNvPr id="205" name="Google Shape;205;p28"/>
          <p:cNvSpPr/>
          <p:nvPr/>
        </p:nvSpPr>
        <p:spPr>
          <a:xfrm>
            <a:off x="2481437" y="1279954"/>
            <a:ext cx="2130900" cy="89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method_primary_obj</a:t>
            </a:r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2421394" y="3284623"/>
            <a:ext cx="2130900" cy="89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method_OLE_obj</a:t>
            </a:r>
            <a:endParaRPr/>
          </a:p>
        </p:txBody>
      </p:sp>
      <p:sp>
        <p:nvSpPr>
          <p:cNvPr id="207" name="Google Shape;207;p28"/>
          <p:cNvSpPr/>
          <p:nvPr/>
        </p:nvSpPr>
        <p:spPr>
          <a:xfrm>
            <a:off x="4971465" y="1071650"/>
            <a:ext cx="1983900" cy="130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"/>
            </a:br>
            <a:r>
              <a:rPr b="1" lang="en" sz="1000"/>
              <a:t>method_weighting_obj:</a:t>
            </a:r>
            <a:br>
              <a:rPr b="1" lang="en" sz="1000"/>
            </a:br>
            <a:r>
              <a:rPr lang="en" sz="1000" u="sng"/>
              <a:t>optimal_weight_flag,</a:t>
            </a:r>
            <a:endParaRPr sz="10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   wt,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   model_form_piS,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   model_form_piA,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  model_form_mu0_ext,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   model_form_mu0_rct,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   model_form_mu1_rct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08" name="Google Shape;208;p28"/>
          <p:cNvSpPr/>
          <p:nvPr/>
        </p:nvSpPr>
        <p:spPr>
          <a:xfrm>
            <a:off x="4971465" y="2496552"/>
            <a:ext cx="1983900" cy="1180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"/>
            </a:br>
            <a:br>
              <a:rPr b="1" lang="en"/>
            </a:br>
            <a:r>
              <a:rPr b="1" lang="en" sz="1000"/>
              <a:t>method_DID_obj:</a:t>
            </a:r>
            <a:br>
              <a:rPr b="1" lang="en" sz="1000"/>
            </a:br>
            <a:r>
              <a:rPr lang="en" sz="1000"/>
              <a:t>method_name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   bootstrap_flag,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   bootstrap_obj,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   model_form_piS,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   model_form_piA,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  model_form_mu0_ext,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   model_form_mu0_rct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"/>
            </a:br>
            <a:endParaRPr b="1"/>
          </a:p>
        </p:txBody>
      </p:sp>
      <p:sp>
        <p:nvSpPr>
          <p:cNvPr id="209" name="Google Shape;209;p28"/>
          <p:cNvSpPr/>
          <p:nvPr/>
        </p:nvSpPr>
        <p:spPr>
          <a:xfrm>
            <a:off x="4971465" y="3792674"/>
            <a:ext cx="1983900" cy="101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"/>
            </a:br>
            <a:r>
              <a:rPr b="1" lang="en" sz="1000"/>
              <a:t>method_SCM_obj:</a:t>
            </a:r>
            <a:br>
              <a:rPr b="1" lang="en" sz="1000"/>
            </a:br>
            <a:r>
              <a:rPr b="1" lang="en" sz="1000"/>
              <a:t>  </a:t>
            </a:r>
            <a:r>
              <a:rPr lang="en" sz="1000"/>
              <a:t> lambda.min,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   lambda.max, 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   nlambda,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   </a:t>
            </a:r>
            <a:r>
              <a:rPr lang="en" sz="1000" u="sng"/>
              <a:t>parallel,</a:t>
            </a:r>
            <a:r>
              <a:rPr lang="en" sz="1000"/>
              <a:t> 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   </a:t>
            </a:r>
            <a:r>
              <a:rPr lang="en" sz="1000" u="sng"/>
              <a:t>ncpus</a:t>
            </a:r>
            <a:endParaRPr sz="10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210" name="Google Shape;210;p28"/>
          <p:cNvCxnSpPr>
            <a:stCxn id="204" idx="3"/>
            <a:endCxn id="205" idx="1"/>
          </p:cNvCxnSpPr>
          <p:nvPr/>
        </p:nvCxnSpPr>
        <p:spPr>
          <a:xfrm flipH="1" rot="10800000">
            <a:off x="2001825" y="1726169"/>
            <a:ext cx="479700" cy="11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8"/>
          <p:cNvCxnSpPr>
            <a:stCxn id="204" idx="3"/>
            <a:endCxn id="206" idx="1"/>
          </p:cNvCxnSpPr>
          <p:nvPr/>
        </p:nvCxnSpPr>
        <p:spPr>
          <a:xfrm>
            <a:off x="2001825" y="2847869"/>
            <a:ext cx="419700" cy="8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8"/>
          <p:cNvCxnSpPr>
            <a:stCxn id="205" idx="3"/>
            <a:endCxn id="207" idx="1"/>
          </p:cNvCxnSpPr>
          <p:nvPr/>
        </p:nvCxnSpPr>
        <p:spPr>
          <a:xfrm>
            <a:off x="4612337" y="1726204"/>
            <a:ext cx="35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8"/>
          <p:cNvCxnSpPr>
            <a:stCxn id="206" idx="3"/>
            <a:endCxn id="208" idx="1"/>
          </p:cNvCxnSpPr>
          <p:nvPr/>
        </p:nvCxnSpPr>
        <p:spPr>
          <a:xfrm flipH="1" rot="10800000">
            <a:off x="4552294" y="3086773"/>
            <a:ext cx="419100" cy="64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8"/>
          <p:cNvCxnSpPr>
            <a:stCxn id="206" idx="3"/>
            <a:endCxn id="209" idx="1"/>
          </p:cNvCxnSpPr>
          <p:nvPr/>
        </p:nvCxnSpPr>
        <p:spPr>
          <a:xfrm>
            <a:off x="4552294" y="3730873"/>
            <a:ext cx="419100" cy="56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Google Shape;215;p28"/>
          <p:cNvSpPr txBox="1"/>
          <p:nvPr/>
        </p:nvSpPr>
        <p:spPr>
          <a:xfrm>
            <a:off x="7030102" y="4187447"/>
            <a:ext cx="184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setup_method_SCM()</a:t>
            </a:r>
            <a:endParaRPr sz="1000"/>
          </a:p>
        </p:txBody>
      </p:sp>
      <p:sp>
        <p:nvSpPr>
          <p:cNvPr id="216" name="Google Shape;216;p28"/>
          <p:cNvSpPr txBox="1"/>
          <p:nvPr/>
        </p:nvSpPr>
        <p:spPr>
          <a:xfrm>
            <a:off x="7032130" y="2935501"/>
            <a:ext cx="184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setup_method_DID()</a:t>
            </a:r>
            <a:endParaRPr sz="1000"/>
          </a:p>
        </p:txBody>
      </p:sp>
      <p:sp>
        <p:nvSpPr>
          <p:cNvPr id="217" name="Google Shape;217;p28"/>
          <p:cNvSpPr txBox="1"/>
          <p:nvPr/>
        </p:nvSpPr>
        <p:spPr>
          <a:xfrm>
            <a:off x="7032060" y="1506985"/>
            <a:ext cx="184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setup_method_weighting()</a:t>
            </a:r>
            <a:endParaRPr sz="1000"/>
          </a:p>
        </p:txBody>
      </p:sp>
      <p:sp>
        <p:nvSpPr>
          <p:cNvPr id="218" name="Google Shape;21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method class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9"/>
          <p:cNvSpPr txBox="1"/>
          <p:nvPr>
            <p:ph idx="1" type="body"/>
          </p:nvPr>
        </p:nvSpPr>
        <p:spPr>
          <a:xfrm>
            <a:off x="4938375" y="1489095"/>
            <a:ext cx="336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Set up a weighting method…</a:t>
            </a:r>
            <a:endParaRPr/>
          </a:p>
        </p:txBody>
      </p:sp>
      <p:pic>
        <p:nvPicPr>
          <p:cNvPr id="225" name="Google Shape;2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25" y="1412900"/>
            <a:ext cx="3244550" cy="63619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26" name="Google Shape;226;p29"/>
          <p:cNvCxnSpPr/>
          <p:nvPr/>
        </p:nvCxnSpPr>
        <p:spPr>
          <a:xfrm>
            <a:off x="139450" y="2144550"/>
            <a:ext cx="880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7" name="Google Shape;22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325" y="2232075"/>
            <a:ext cx="3244550" cy="9633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8" name="Google Shape;228;p29"/>
          <p:cNvSpPr txBox="1"/>
          <p:nvPr>
            <p:ph idx="1" type="body"/>
          </p:nvPr>
        </p:nvSpPr>
        <p:spPr>
          <a:xfrm>
            <a:off x="4938375" y="2505908"/>
            <a:ext cx="336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Set up a DID method…</a:t>
            </a:r>
            <a:endParaRPr/>
          </a:p>
        </p:txBody>
      </p:sp>
      <p:cxnSp>
        <p:nvCxnSpPr>
          <p:cNvPr id="229" name="Google Shape;229;p29"/>
          <p:cNvCxnSpPr/>
          <p:nvPr/>
        </p:nvCxnSpPr>
        <p:spPr>
          <a:xfrm>
            <a:off x="139450" y="3287550"/>
            <a:ext cx="880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0" name="Google Shape;23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325" y="3362926"/>
            <a:ext cx="3244550" cy="14450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1" name="Google Shape;231;p29"/>
          <p:cNvSpPr txBox="1"/>
          <p:nvPr>
            <p:ph idx="1" type="body"/>
          </p:nvPr>
        </p:nvSpPr>
        <p:spPr>
          <a:xfrm>
            <a:off x="4938375" y="3799108"/>
            <a:ext cx="336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Set up a SCM method…</a:t>
            </a:r>
            <a:endParaRPr/>
          </a:p>
        </p:txBody>
      </p:sp>
      <p:sp>
        <p:nvSpPr>
          <p:cNvPr id="232" name="Google Shape;23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bootstrap class</a:t>
            </a:r>
            <a:endParaRPr/>
          </a:p>
        </p:txBody>
      </p:sp>
      <p:sp>
        <p:nvSpPr>
          <p:cNvPr id="238" name="Google Shape;238;p30"/>
          <p:cNvSpPr/>
          <p:nvPr/>
        </p:nvSpPr>
        <p:spPr>
          <a:xfrm>
            <a:off x="517650" y="1997550"/>
            <a:ext cx="1860300" cy="1453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"/>
            </a:br>
            <a:r>
              <a:rPr b="1" lang="en"/>
              <a:t>bootstrap_obj:</a:t>
            </a:r>
            <a:br>
              <a:rPr b="1" lang="en"/>
            </a:br>
            <a:r>
              <a:rPr lang="en"/>
              <a:t>replicates,    bootstrap_CI_type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0"/>
          <p:cNvSpPr txBox="1"/>
          <p:nvPr/>
        </p:nvSpPr>
        <p:spPr>
          <a:xfrm>
            <a:off x="2742100" y="2502150"/>
            <a:ext cx="1628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setup_bootstrap()</a:t>
            </a:r>
            <a:endParaRPr/>
          </a:p>
        </p:txBody>
      </p:sp>
      <p:cxnSp>
        <p:nvCxnSpPr>
          <p:cNvPr id="240" name="Google Shape;240;p30"/>
          <p:cNvCxnSpPr/>
          <p:nvPr/>
        </p:nvCxnSpPr>
        <p:spPr>
          <a:xfrm>
            <a:off x="4557425" y="1066425"/>
            <a:ext cx="0" cy="351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1" name="Google Shape;241;p30"/>
          <p:cNvPicPr preferRelativeResize="0"/>
          <p:nvPr/>
        </p:nvPicPr>
        <p:blipFill rotWithShape="1">
          <a:blip r:embed="rId3">
            <a:alphaModFix/>
          </a:blip>
          <a:srcRect b="0" l="0" r="0" t="4952"/>
          <a:stretch/>
        </p:blipFill>
        <p:spPr>
          <a:xfrm>
            <a:off x="5080900" y="1501613"/>
            <a:ext cx="3446600" cy="10337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2" name="Google Shape;24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901" y="3171652"/>
            <a:ext cx="3446600" cy="1250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 txBox="1"/>
          <p:nvPr/>
        </p:nvSpPr>
        <p:spPr>
          <a:xfrm>
            <a:off x="5135300" y="1033625"/>
            <a:ext cx="32157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- </a:t>
            </a: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Set up a bootstrap object: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5135300" y="2687250"/>
            <a:ext cx="31419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- </a:t>
            </a: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Many boot options offered: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5" name="Google Shape;24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Simulation Module</a:t>
            </a:r>
            <a:endParaRPr/>
          </a:p>
        </p:txBody>
      </p:sp>
      <p:sp>
        <p:nvSpPr>
          <p:cNvPr id="251" name="Google Shape;251;p31"/>
          <p:cNvSpPr/>
          <p:nvPr/>
        </p:nvSpPr>
        <p:spPr>
          <a:xfrm>
            <a:off x="1918400" y="3788175"/>
            <a:ext cx="2087700" cy="50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simulation_report</a:t>
            </a:r>
            <a:endParaRPr b="1"/>
          </a:p>
        </p:txBody>
      </p:sp>
      <p:sp>
        <p:nvSpPr>
          <p:cNvPr id="252" name="Google Shape;252;p31"/>
          <p:cNvSpPr/>
          <p:nvPr/>
        </p:nvSpPr>
        <p:spPr>
          <a:xfrm>
            <a:off x="1918400" y="2590475"/>
            <a:ext cx="2087700" cy="50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simulation_obj</a:t>
            </a:r>
            <a:endParaRPr b="1"/>
          </a:p>
        </p:txBody>
      </p:sp>
      <p:sp>
        <p:nvSpPr>
          <p:cNvPr id="253" name="Google Shape;253;p31"/>
          <p:cNvSpPr/>
          <p:nvPr/>
        </p:nvSpPr>
        <p:spPr>
          <a:xfrm>
            <a:off x="4483501" y="2234375"/>
            <a:ext cx="2771400" cy="50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simulation_primary_obj</a:t>
            </a:r>
            <a:endParaRPr b="1"/>
          </a:p>
        </p:txBody>
      </p:sp>
      <p:sp>
        <p:nvSpPr>
          <p:cNvPr id="254" name="Google Shape;254;p31"/>
          <p:cNvSpPr/>
          <p:nvPr/>
        </p:nvSpPr>
        <p:spPr>
          <a:xfrm>
            <a:off x="4483501" y="2860200"/>
            <a:ext cx="2771400" cy="50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simulation_OLE_obj</a:t>
            </a:r>
            <a:endParaRPr b="1"/>
          </a:p>
        </p:txBody>
      </p:sp>
      <p:cxnSp>
        <p:nvCxnSpPr>
          <p:cNvPr id="255" name="Google Shape;255;p31"/>
          <p:cNvCxnSpPr>
            <a:stCxn id="252" idx="3"/>
            <a:endCxn id="253" idx="1"/>
          </p:cNvCxnSpPr>
          <p:nvPr/>
        </p:nvCxnSpPr>
        <p:spPr>
          <a:xfrm flipH="1" rot="10800000">
            <a:off x="4006100" y="2487725"/>
            <a:ext cx="477300" cy="35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31"/>
          <p:cNvCxnSpPr>
            <a:stCxn id="252" idx="3"/>
            <a:endCxn id="254" idx="1"/>
          </p:cNvCxnSpPr>
          <p:nvPr/>
        </p:nvCxnSpPr>
        <p:spPr>
          <a:xfrm>
            <a:off x="4006100" y="2843825"/>
            <a:ext cx="477300" cy="26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31"/>
          <p:cNvSpPr/>
          <p:nvPr/>
        </p:nvSpPr>
        <p:spPr>
          <a:xfrm>
            <a:off x="1918425" y="1373950"/>
            <a:ext cx="2087700" cy="506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Trial simulator</a:t>
            </a:r>
            <a:endParaRPr b="1"/>
          </a:p>
        </p:txBody>
      </p:sp>
      <p:cxnSp>
        <p:nvCxnSpPr>
          <p:cNvPr id="258" name="Google Shape;258;p31"/>
          <p:cNvCxnSpPr>
            <a:stCxn id="257" idx="2"/>
            <a:endCxn id="252" idx="0"/>
          </p:cNvCxnSpPr>
          <p:nvPr/>
        </p:nvCxnSpPr>
        <p:spPr>
          <a:xfrm>
            <a:off x="2962275" y="1880650"/>
            <a:ext cx="0" cy="70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p31"/>
          <p:cNvCxnSpPr>
            <a:stCxn id="252" idx="2"/>
            <a:endCxn id="251" idx="0"/>
          </p:cNvCxnSpPr>
          <p:nvPr/>
        </p:nvCxnSpPr>
        <p:spPr>
          <a:xfrm>
            <a:off x="2962250" y="3097175"/>
            <a:ext cx="0" cy="69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0" name="Google Shape;26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Background: augmenting RCTs with external controls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Methodology: causal inference with external controls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rdborrow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Architecture of the package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Numerical results with a simulated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Live Demo of the package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Discussion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Acknowledgement</a:t>
            </a:r>
            <a:endParaRPr/>
          </a:p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/>
          <p:nvPr/>
        </p:nvSpPr>
        <p:spPr>
          <a:xfrm>
            <a:off x="4099850" y="1397275"/>
            <a:ext cx="3814200" cy="3195000"/>
          </a:xfrm>
          <a:prstGeom prst="rect">
            <a:avLst/>
          </a:prstGeom>
          <a:solidFill>
            <a:srgbClr val="FCFCF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Simulation Module</a:t>
            </a:r>
            <a:endParaRPr/>
          </a:p>
        </p:txBody>
      </p:sp>
      <p:sp>
        <p:nvSpPr>
          <p:cNvPr id="267" name="Google Shape;267;p32"/>
          <p:cNvSpPr/>
          <p:nvPr/>
        </p:nvSpPr>
        <p:spPr>
          <a:xfrm>
            <a:off x="1118000" y="2741425"/>
            <a:ext cx="2087700" cy="506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Trial simulator</a:t>
            </a:r>
            <a:endParaRPr b="1"/>
          </a:p>
        </p:txBody>
      </p:sp>
      <p:sp>
        <p:nvSpPr>
          <p:cNvPr id="268" name="Google Shape;268;p32"/>
          <p:cNvSpPr txBox="1"/>
          <p:nvPr/>
        </p:nvSpPr>
        <p:spPr>
          <a:xfrm>
            <a:off x="4288000" y="1626625"/>
            <a:ext cx="3444000" cy="1012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simulate_X_dct_mvnorm()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simulate_X_mixture()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simulate_X_copula()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4288000" y="2691675"/>
            <a:ext cx="3444000" cy="506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simulate_trt_assign()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4288000" y="3247725"/>
            <a:ext cx="3444000" cy="506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simulate_outcome_from_model()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4288000" y="3807975"/>
            <a:ext cx="3444000" cy="506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simulate_trial()</a:t>
            </a:r>
            <a:endParaRPr sz="1700">
              <a:solidFill>
                <a:schemeClr val="dk2"/>
              </a:solidFill>
            </a:endParaRPr>
          </a:p>
        </p:txBody>
      </p:sp>
      <p:cxnSp>
        <p:nvCxnSpPr>
          <p:cNvPr id="272" name="Google Shape;272;p32"/>
          <p:cNvCxnSpPr>
            <a:stCxn id="267" idx="3"/>
            <a:endCxn id="265" idx="1"/>
          </p:cNvCxnSpPr>
          <p:nvPr/>
        </p:nvCxnSpPr>
        <p:spPr>
          <a:xfrm>
            <a:off x="3205700" y="2994775"/>
            <a:ext cx="894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Simulator</a:t>
            </a:r>
            <a:endParaRPr/>
          </a:p>
        </p:txBody>
      </p:sp>
      <p:sp>
        <p:nvSpPr>
          <p:cNvPr id="279" name="Google Shape;279;p33"/>
          <p:cNvSpPr txBox="1"/>
          <p:nvPr>
            <p:ph idx="1" type="body"/>
          </p:nvPr>
        </p:nvSpPr>
        <p:spPr>
          <a:xfrm>
            <a:off x="311700" y="1127875"/>
            <a:ext cx="8375700" cy="28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</a:t>
            </a:r>
            <a:r>
              <a:rPr lang="en" sz="1400"/>
              <a:t>e consider a running setup to simulate covariates with: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 = 100 patients;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categorical covariates; one has two levels and the other has three levels;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continuous covariates.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Also generate outcomes from given models:</a:t>
            </a:r>
            <a:endParaRPr sz="14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</a:t>
            </a:r>
            <a:r>
              <a:rPr lang="en"/>
              <a:t> linear models</a:t>
            </a:r>
            <a:br>
              <a:rPr lang="en"/>
            </a:br>
            <a:br>
              <a:rPr lang="en"/>
            </a:br>
            <a:br>
              <a:rPr lang="en"/>
            </a:b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Model parameters from real SMA datasets (added noise for privacy concerns)</a:t>
            </a:r>
            <a:endParaRPr/>
          </a:p>
        </p:txBody>
      </p:sp>
      <p:sp>
        <p:nvSpPr>
          <p:cNvPr id="280" name="Google Shape;28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1" name="Google Shape;2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3924" y="2663700"/>
            <a:ext cx="4171250" cy="71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Simulator</a:t>
            </a:r>
            <a:endParaRPr/>
          </a:p>
        </p:txBody>
      </p:sp>
      <p:sp>
        <p:nvSpPr>
          <p:cNvPr id="287" name="Google Shape;287;p34"/>
          <p:cNvSpPr txBox="1"/>
          <p:nvPr>
            <p:ph idx="1" type="body"/>
          </p:nvPr>
        </p:nvSpPr>
        <p:spPr>
          <a:xfrm>
            <a:off x="237900" y="1160675"/>
            <a:ext cx="2961300" cy="38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100"/>
              <a:t>Discretized </a:t>
            </a:r>
            <a:r>
              <a:rPr b="1" lang="en" sz="1100"/>
              <a:t>multivariate</a:t>
            </a:r>
            <a:r>
              <a:rPr b="1" lang="en" sz="1100"/>
              <a:t> normal way:</a:t>
            </a:r>
            <a:br>
              <a:rPr lang="en" sz="1100"/>
            </a:br>
            <a:r>
              <a:rPr lang="en" sz="1000"/>
              <a:t>- </a:t>
            </a:r>
            <a:r>
              <a:rPr b="1" lang="en" sz="1000"/>
              <a:t>easy to implement</a:t>
            </a:r>
            <a:br>
              <a:rPr lang="en" sz="1000"/>
            </a:br>
            <a:r>
              <a:rPr lang="en" sz="1000"/>
              <a:t>- </a:t>
            </a:r>
            <a:r>
              <a:rPr b="1" lang="en" sz="1000"/>
              <a:t>correlation is less interpretable</a:t>
            </a:r>
            <a:br>
              <a:rPr lang="en" sz="1100"/>
            </a:br>
            <a:br>
              <a:rPr lang="en" sz="1100"/>
            </a:br>
            <a:br>
              <a:rPr lang="en" sz="1100"/>
            </a:b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100"/>
              <a:t>Mixture Gaussian way:</a:t>
            </a:r>
            <a:br>
              <a:rPr lang="en" sz="1100"/>
            </a:br>
            <a:r>
              <a:rPr b="1" lang="en" sz="1000"/>
              <a:t>- easy to interpret</a:t>
            </a:r>
            <a:br>
              <a:rPr b="1" lang="en" sz="1000"/>
            </a:br>
            <a:r>
              <a:rPr b="1" lang="en" sz="1000"/>
              <a:t>- may have too many levels with many categorical variables</a:t>
            </a:r>
            <a:br>
              <a:rPr lang="en" sz="900"/>
            </a:br>
            <a:br>
              <a:rPr lang="en" sz="1100"/>
            </a:br>
            <a:br>
              <a:rPr lang="en" sz="1100"/>
            </a:br>
            <a:br>
              <a:rPr lang="en" sz="1100"/>
            </a:b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100"/>
              <a:t>Copula way:</a:t>
            </a:r>
            <a:br>
              <a:rPr lang="en" sz="1100"/>
            </a:br>
            <a:r>
              <a:rPr b="1" lang="en" sz="1200"/>
              <a:t>- </a:t>
            </a:r>
            <a:r>
              <a:rPr b="1" lang="en" sz="1000"/>
              <a:t>very general marginal distributions</a:t>
            </a:r>
            <a:br>
              <a:rPr b="1" lang="en" sz="1000"/>
            </a:br>
            <a:r>
              <a:rPr b="1" lang="en" sz="1000"/>
              <a:t>- correlation for </a:t>
            </a:r>
            <a:r>
              <a:rPr b="1" lang="en" sz="1000"/>
              <a:t>categorical</a:t>
            </a:r>
            <a:r>
              <a:rPr b="1" lang="en" sz="1000"/>
              <a:t> variables is less interpretable</a:t>
            </a:r>
            <a:endParaRPr b="1" sz="1000"/>
          </a:p>
        </p:txBody>
      </p:sp>
      <p:sp>
        <p:nvSpPr>
          <p:cNvPr id="288" name="Google Shape;28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9" name="Google Shape;2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0100" y="1160675"/>
            <a:ext cx="5562300" cy="81611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0" name="Google Shape;29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0100" y="2056050"/>
            <a:ext cx="5562300" cy="127177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1" name="Google Shape;29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0100" y="3407087"/>
            <a:ext cx="5562296" cy="152011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Simulator</a:t>
            </a:r>
            <a:endParaRPr/>
          </a:p>
        </p:txBody>
      </p:sp>
      <p:sp>
        <p:nvSpPr>
          <p:cNvPr id="297" name="Google Shape;297;p35"/>
          <p:cNvSpPr txBox="1"/>
          <p:nvPr>
            <p:ph idx="1" type="body"/>
          </p:nvPr>
        </p:nvSpPr>
        <p:spPr>
          <a:xfrm>
            <a:off x="237900" y="1160675"/>
            <a:ext cx="7637400" cy="9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Generate outcomes from prespecified models</a:t>
            </a:r>
            <a:endParaRPr sz="14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Model parameters can </a:t>
            </a:r>
            <a:r>
              <a:rPr lang="en" sz="1300"/>
              <a:t>mimic summary statistics from a target study</a:t>
            </a:r>
            <a:endParaRPr sz="13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Generate trial data from covariates and outcomes</a:t>
            </a:r>
            <a:endParaRPr sz="1400"/>
          </a:p>
        </p:txBody>
      </p:sp>
      <p:sp>
        <p:nvSpPr>
          <p:cNvPr id="298" name="Google Shape;29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9" name="Google Shape;2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825" y="2095325"/>
            <a:ext cx="5116651" cy="2529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0" name="Google Shape;30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9225" y="2857625"/>
            <a:ext cx="2820450" cy="1005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Simulation Module</a:t>
            </a:r>
            <a:endParaRPr/>
          </a:p>
        </p:txBody>
      </p:sp>
      <p:sp>
        <p:nvSpPr>
          <p:cNvPr id="306" name="Google Shape;306;p36"/>
          <p:cNvSpPr/>
          <p:nvPr/>
        </p:nvSpPr>
        <p:spPr>
          <a:xfrm>
            <a:off x="1994600" y="1487925"/>
            <a:ext cx="2904600" cy="267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simulation_obj:</a:t>
            </a:r>
            <a:br>
              <a:rPr lang="en"/>
            </a:br>
            <a:r>
              <a:rPr lang="en"/>
              <a:t>trial_status_col_name,</a:t>
            </a:r>
            <a:br>
              <a:rPr lang="en"/>
            </a:br>
            <a:r>
              <a:rPr lang="en"/>
              <a:t>treatment_col_name,</a:t>
            </a:r>
            <a:br>
              <a:rPr lang="en"/>
            </a:br>
            <a:r>
              <a:rPr lang="en"/>
              <a:t>outcome_col_name,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covariate_col_name,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method_obj_list,</a:t>
            </a:r>
            <a:br>
              <a:rPr lang="en"/>
            </a:br>
            <a:r>
              <a:rPr lang="en"/>
              <a:t>alpha,</a:t>
            </a:r>
            <a:br>
              <a:rPr lang="en"/>
            </a:br>
            <a:r>
              <a:rPr lang="en"/>
              <a:t>method_description</a:t>
            </a:r>
            <a:endParaRPr/>
          </a:p>
        </p:txBody>
      </p:sp>
      <p:sp>
        <p:nvSpPr>
          <p:cNvPr id="307" name="Google Shape;307;p36"/>
          <p:cNvSpPr/>
          <p:nvPr/>
        </p:nvSpPr>
        <p:spPr>
          <a:xfrm>
            <a:off x="5245500" y="1487925"/>
            <a:ext cx="2771400" cy="133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simulation_primary_obj: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method_primary_obj_list,</a:t>
            </a:r>
            <a:br>
              <a:rPr lang="en"/>
            </a:br>
            <a:r>
              <a:rPr lang="en"/>
              <a:t>data_matrix_list_null,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data_matrix_list_alt,</a:t>
            </a:r>
            <a:br>
              <a:rPr lang="en"/>
            </a:br>
            <a:r>
              <a:rPr lang="en"/>
              <a:t>true_effect,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alt_effect</a:t>
            </a:r>
            <a:endParaRPr/>
          </a:p>
        </p:txBody>
      </p:sp>
      <p:sp>
        <p:nvSpPr>
          <p:cNvPr id="308" name="Google Shape;308;p36"/>
          <p:cNvSpPr/>
          <p:nvPr/>
        </p:nvSpPr>
        <p:spPr>
          <a:xfrm>
            <a:off x="5245500" y="2923625"/>
            <a:ext cx="2771400" cy="123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simulation_OLE_obj:</a:t>
            </a:r>
            <a:br>
              <a:rPr b="1" lang="en"/>
            </a:br>
            <a:r>
              <a:rPr lang="en"/>
              <a:t>T_cross,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method_OLE_obj_list,</a:t>
            </a:r>
            <a:br>
              <a:rPr lang="en"/>
            </a:br>
            <a:r>
              <a:rPr lang="en"/>
              <a:t>data_matrix_list,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true_effect</a:t>
            </a:r>
            <a:endParaRPr/>
          </a:p>
        </p:txBody>
      </p:sp>
      <p:cxnSp>
        <p:nvCxnSpPr>
          <p:cNvPr id="309" name="Google Shape;309;p36"/>
          <p:cNvCxnSpPr>
            <a:stCxn id="306" idx="3"/>
            <a:endCxn id="307" idx="1"/>
          </p:cNvCxnSpPr>
          <p:nvPr/>
        </p:nvCxnSpPr>
        <p:spPr>
          <a:xfrm flipH="1" rot="10800000">
            <a:off x="4899200" y="2156625"/>
            <a:ext cx="346200" cy="6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36"/>
          <p:cNvCxnSpPr>
            <a:stCxn id="306" idx="3"/>
            <a:endCxn id="308" idx="1"/>
          </p:cNvCxnSpPr>
          <p:nvPr/>
        </p:nvCxnSpPr>
        <p:spPr>
          <a:xfrm>
            <a:off x="4899200" y="2824725"/>
            <a:ext cx="346200" cy="71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1" name="Google Shape;311;p36"/>
          <p:cNvSpPr txBox="1"/>
          <p:nvPr/>
        </p:nvSpPr>
        <p:spPr>
          <a:xfrm>
            <a:off x="347425" y="2575525"/>
            <a:ext cx="16164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run_simulation()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2" name="Google Shape;31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Simulation class</a:t>
            </a:r>
            <a:endParaRPr/>
          </a:p>
        </p:txBody>
      </p:sp>
      <p:sp>
        <p:nvSpPr>
          <p:cNvPr id="318" name="Google Shape;31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9" name="Google Shape;3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275" y="3067675"/>
            <a:ext cx="4897376" cy="1642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0" name="Google Shape;32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51" y="1369375"/>
            <a:ext cx="2234358" cy="334069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1" name="Google Shape;321;p37"/>
          <p:cNvSpPr/>
          <p:nvPr/>
        </p:nvSpPr>
        <p:spPr>
          <a:xfrm>
            <a:off x="2797350" y="3612200"/>
            <a:ext cx="697200" cy="39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2" name="Google Shape;32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0275" y="1356792"/>
            <a:ext cx="2234351" cy="103273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3" name="Google Shape;323;p37"/>
          <p:cNvSpPr/>
          <p:nvPr/>
        </p:nvSpPr>
        <p:spPr>
          <a:xfrm rot="5400000">
            <a:off x="4569738" y="2625845"/>
            <a:ext cx="421500" cy="20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4" name="Google Shape;324;p37"/>
          <p:cNvSpPr txBox="1"/>
          <p:nvPr/>
        </p:nvSpPr>
        <p:spPr>
          <a:xfrm>
            <a:off x="1025400" y="1017725"/>
            <a:ext cx="10335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Method list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5" name="Google Shape;325;p37"/>
          <p:cNvSpPr txBox="1"/>
          <p:nvPr/>
        </p:nvSpPr>
        <p:spPr>
          <a:xfrm>
            <a:off x="5705163" y="1017713"/>
            <a:ext cx="10335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Data</a:t>
            </a:r>
            <a:r>
              <a:rPr lang="en" sz="1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list</a:t>
            </a:r>
            <a:endParaRPr sz="12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6" name="Google Shape;32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3325" y="1356800"/>
            <a:ext cx="2234323" cy="10327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7" name="Google Shape;327;p37"/>
          <p:cNvSpPr/>
          <p:nvPr/>
        </p:nvSpPr>
        <p:spPr>
          <a:xfrm rot="5400000">
            <a:off x="7206700" y="2625845"/>
            <a:ext cx="421500" cy="20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Simulation Module</a:t>
            </a:r>
            <a:endParaRPr/>
          </a:p>
        </p:txBody>
      </p:sp>
      <p:sp>
        <p:nvSpPr>
          <p:cNvPr id="333" name="Google Shape;333;p38"/>
          <p:cNvSpPr/>
          <p:nvPr/>
        </p:nvSpPr>
        <p:spPr>
          <a:xfrm>
            <a:off x="2077025" y="1797575"/>
            <a:ext cx="2516400" cy="167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simulation_report_obj: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bias,</a:t>
            </a:r>
            <a:br>
              <a:rPr lang="en"/>
            </a:br>
            <a:r>
              <a:rPr lang="en"/>
              <a:t>mse,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variance,</a:t>
            </a:r>
            <a:br>
              <a:rPr lang="en"/>
            </a:br>
            <a:r>
              <a:rPr lang="en"/>
              <a:t>coverage,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type_I_error,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</a:t>
            </a:r>
            <a:endParaRPr/>
          </a:p>
        </p:txBody>
      </p:sp>
      <p:sp>
        <p:nvSpPr>
          <p:cNvPr id="334" name="Google Shape;334;p38"/>
          <p:cNvSpPr txBox="1"/>
          <p:nvPr/>
        </p:nvSpPr>
        <p:spPr>
          <a:xfrm>
            <a:off x="5424300" y="2425800"/>
            <a:ext cx="9090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show()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35" name="Google Shape;33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numerical experiments</a:t>
            </a:r>
            <a:endParaRPr/>
          </a:p>
        </p:txBody>
      </p:sp>
      <p:sp>
        <p:nvSpPr>
          <p:cNvPr id="341" name="Google Shape;341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conducted a set of numerical experiments to test the features &amp; instruct the usage of the package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sketch for Analysis: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Simulated a dataset based on the real trial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the first two follow-up visits for primary analysis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the all four follow-up visits for OLE phase analysis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sketch for Simulation: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Hypothesis testing in the placebo-controlled phase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Hypothesis testing in the OLE phase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mainly showcase the results for placebo-controlled phase</a:t>
            </a:r>
            <a:endParaRPr/>
          </a:p>
        </p:txBody>
      </p:sp>
      <p:sp>
        <p:nvSpPr>
          <p:cNvPr id="342" name="Google Shape;34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numerical experiments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0"/>
          <p:cNvSpPr txBox="1"/>
          <p:nvPr>
            <p:ph idx="1" type="body"/>
          </p:nvPr>
        </p:nvSpPr>
        <p:spPr>
          <a:xfrm>
            <a:off x="311700" y="1152475"/>
            <a:ext cx="7014000" cy="38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Analysis in placebo-controlled phase</a:t>
            </a:r>
            <a:br>
              <a:rPr lang="en" sz="1700"/>
            </a:br>
            <a:endParaRPr sz="17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AIPW with </a:t>
            </a:r>
            <a:br>
              <a:rPr b="1" lang="en"/>
            </a:br>
            <a:r>
              <a:rPr b="1" lang="en"/>
              <a:t>only RCT</a:t>
            </a:r>
            <a:br>
              <a:rPr lang="en"/>
            </a:br>
            <a:br>
              <a:rPr lang="en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AIPW with </a:t>
            </a:r>
            <a:br>
              <a:rPr b="1" lang="en"/>
            </a:br>
            <a:r>
              <a:rPr b="1" lang="en"/>
              <a:t>optimal weight</a:t>
            </a:r>
            <a:br>
              <a:rPr lang="en"/>
            </a:br>
            <a:br>
              <a:rPr lang="en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AIPW with </a:t>
            </a:r>
            <a:br>
              <a:rPr b="1" lang="en"/>
            </a:br>
            <a:r>
              <a:rPr b="1" lang="en"/>
              <a:t>bootstrap</a:t>
            </a:r>
            <a:r>
              <a:rPr lang="en"/>
              <a:t> </a:t>
            </a:r>
            <a:endParaRPr/>
          </a:p>
        </p:txBody>
      </p:sp>
      <p:sp>
        <p:nvSpPr>
          <p:cNvPr id="349" name="Google Shape;34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0" name="Google Shape;35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762" y="2612438"/>
            <a:ext cx="3661975" cy="93846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1" name="Google Shape;35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0737" y="3647850"/>
            <a:ext cx="3662026" cy="9384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2" name="Google Shape;35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0725" y="1577025"/>
            <a:ext cx="3662062" cy="9384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3" name="Google Shape;353;p40"/>
          <p:cNvSpPr txBox="1"/>
          <p:nvPr/>
        </p:nvSpPr>
        <p:spPr>
          <a:xfrm>
            <a:off x="6554475" y="2025450"/>
            <a:ext cx="2091900" cy="18534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Summary:</a:t>
            </a:r>
            <a:endParaRPr sz="10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"/>
              <a:buChar char="-"/>
            </a:pPr>
            <a:r>
              <a:rPr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Both </a:t>
            </a:r>
            <a:r>
              <a:rPr b="1"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achieved good coverage</a:t>
            </a:r>
            <a:r>
              <a:rPr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for the ground truth for the placebo-controlled phase</a:t>
            </a:r>
            <a:br>
              <a:rPr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0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roxima Nova"/>
              <a:buChar char="-"/>
            </a:pPr>
            <a:r>
              <a:rPr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By incorporating the external controls with a data-adaptive weight, the </a:t>
            </a:r>
            <a:r>
              <a:rPr b="1"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confidence band is further shortened</a:t>
            </a:r>
            <a:endParaRPr b="1" sz="10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</a:t>
            </a:r>
            <a:r>
              <a:rPr b="1" lang="en"/>
              <a:t>rdborrow</a:t>
            </a:r>
            <a:r>
              <a:rPr lang="en"/>
              <a:t>: numerical experiments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1"/>
          <p:cNvSpPr txBox="1"/>
          <p:nvPr>
            <p:ph idx="1" type="body"/>
          </p:nvPr>
        </p:nvSpPr>
        <p:spPr>
          <a:xfrm>
            <a:off x="311700" y="1152475"/>
            <a:ext cx="7014000" cy="3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Simulation</a:t>
            </a:r>
            <a:r>
              <a:rPr lang="en" sz="1700"/>
              <a:t> in placebo-controlled phase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Testing the hypothesis: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Results: </a:t>
            </a:r>
            <a:br>
              <a:rPr lang="en" sz="1700"/>
            </a:br>
            <a:endParaRPr/>
          </a:p>
        </p:txBody>
      </p:sp>
      <p:sp>
        <p:nvSpPr>
          <p:cNvPr id="360" name="Google Shape;36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9187" y="1513800"/>
            <a:ext cx="2586587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401" y="2221500"/>
            <a:ext cx="5967425" cy="11226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3" name="Google Shape;36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400" y="3535500"/>
            <a:ext cx="6574450" cy="1202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RCT with external controls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Randomized controlled trials (RCTs) are considered the gold standard for treatment effect evaluation in clinical development.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However, </a:t>
            </a:r>
            <a:r>
              <a:rPr b="1" lang="en"/>
              <a:t>designing</a:t>
            </a:r>
            <a:r>
              <a:rPr lang="en"/>
              <a:t> and </a:t>
            </a:r>
            <a:r>
              <a:rPr b="1" lang="en"/>
              <a:t>analyzing</a:t>
            </a:r>
            <a:r>
              <a:rPr lang="en"/>
              <a:t> RCTs poses many challenges…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ensure validity and improve power for hypothesis testing with a limited sample size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account for a crossover in treatment allocation for long-term evaluation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5349" l="4516" r="3690" t="6962"/>
          <a:stretch/>
        </p:blipFill>
        <p:spPr>
          <a:xfrm>
            <a:off x="98400" y="2757750"/>
            <a:ext cx="3948127" cy="206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6525" y="2757750"/>
            <a:ext cx="4797650" cy="18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coding with </a:t>
            </a:r>
            <a:r>
              <a:rPr b="1" lang="en"/>
              <a:t>rdborrow</a:t>
            </a:r>
            <a:endParaRPr b="1"/>
          </a:p>
        </p:txBody>
      </p:sp>
      <p:sp>
        <p:nvSpPr>
          <p:cNvPr id="369" name="Google Shape;369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Chen will showcase some live demo results for </a:t>
            </a:r>
            <a:r>
              <a:rPr b="1" lang="en"/>
              <a:t>rdborrow</a:t>
            </a:r>
            <a:r>
              <a:rPr lang="en"/>
              <a:t>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Analysis Module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Simulating a trial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Primary analysis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OLE phase analysis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Simulation Module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Primary analysis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OLE phase analysis</a:t>
            </a:r>
            <a:endParaRPr/>
          </a:p>
        </p:txBody>
      </p:sp>
      <p:sp>
        <p:nvSpPr>
          <p:cNvPr id="370" name="Google Shape;37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376" name="Google Shape;376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Incorporating nonparametric methods or machine learning into the external control borrowing workflow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Incorporating methods and features to handle missing data in the package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Developing a more user-friendly interface with Shiny or other web-based applications</a:t>
            </a:r>
            <a:endParaRPr/>
          </a:p>
        </p:txBody>
      </p:sp>
      <p:sp>
        <p:nvSpPr>
          <p:cNvPr id="377" name="Google Shape;37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</a:t>
            </a:r>
            <a:endParaRPr/>
          </a:p>
        </p:txBody>
      </p:sp>
      <p:sp>
        <p:nvSpPr>
          <p:cNvPr id="383" name="Google Shape;383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work is partially supported by a grant from the FDA (HHS U01 FD007206, Pang and Zhu). 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also thank Matt Secrest for sharing information about the </a:t>
            </a:r>
            <a:r>
              <a:rPr b="1" lang="en"/>
              <a:t>psborrow2</a:t>
            </a:r>
            <a:r>
              <a:rPr lang="en"/>
              <a:t> package and helping with the development of </a:t>
            </a:r>
            <a:r>
              <a:rPr b="1" lang="en"/>
              <a:t>rdborrow</a:t>
            </a:r>
            <a:r>
              <a:rPr lang="en"/>
              <a:t>.</a:t>
            </a:r>
            <a:endParaRPr/>
          </a:p>
        </p:txBody>
      </p:sp>
      <p:sp>
        <p:nvSpPr>
          <p:cNvPr id="384" name="Google Shape;38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RCT with external controls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4732500" cy="32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One promising approach to circumvent these problems is to incorporate </a:t>
            </a:r>
            <a:r>
              <a:rPr b="1" lang="en" sz="1700"/>
              <a:t>external controls</a:t>
            </a:r>
            <a:r>
              <a:rPr lang="en" sz="1700"/>
              <a:t> from additional data sources.</a:t>
            </a:r>
            <a:br>
              <a:rPr lang="en" sz="1700"/>
            </a:br>
            <a:r>
              <a:rPr lang="en" sz="1700"/>
              <a:t> </a:t>
            </a:r>
            <a:endParaRPr sz="1700"/>
          </a:p>
          <a:p>
            <a:pPr indent="-33655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“External controls” (EC) refers to a comparison group of people </a:t>
            </a:r>
            <a:r>
              <a:rPr b="1" lang="en" sz="1700"/>
              <a:t>external to the trial of interest</a:t>
            </a:r>
            <a:r>
              <a:rPr lang="en" sz="1700"/>
              <a:t> who had not received the experimental treatment</a:t>
            </a:r>
            <a:br>
              <a:rPr lang="en" sz="1700"/>
            </a:br>
            <a:endParaRPr sz="1700"/>
          </a:p>
          <a:p>
            <a:pPr indent="-33655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RCT with EC is gaining traction in regulatory agencies (FDA 2023) and industry (Burger et al. 2021).</a:t>
            </a:r>
            <a:endParaRPr sz="170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350" y="1152475"/>
            <a:ext cx="3364574" cy="32959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</a:t>
            </a:r>
            <a:r>
              <a:rPr lang="en"/>
              <a:t> Motivating trials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19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 study: A</a:t>
            </a:r>
            <a:r>
              <a:rPr lang="en"/>
              <a:t> Phase-3 study in SMA patients conducted by Roche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placebo-controlled phase (with control arm)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 open-label extension phase (without control arm)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External study: a Phase 2 Study for the same disease population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shares </a:t>
            </a:r>
            <a:r>
              <a:rPr b="1" lang="en"/>
              <a:t>the same set of measurements and follow-up visits</a:t>
            </a:r>
            <a:r>
              <a:rPr lang="en"/>
              <a:t> as the main study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has</a:t>
            </a:r>
            <a:r>
              <a:rPr lang="en"/>
              <a:t> </a:t>
            </a:r>
            <a:r>
              <a:rPr b="1" lang="en"/>
              <a:t>a control arm that spans over the full study period</a:t>
            </a:r>
            <a:endParaRPr b="1"/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500" y="3100975"/>
            <a:ext cx="1824599" cy="182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6525" y="3100975"/>
            <a:ext cx="3348600" cy="167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Two Goals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the placebo-controlled phase: use external </a:t>
            </a:r>
            <a:r>
              <a:rPr lang="en"/>
              <a:t>controls</a:t>
            </a:r>
            <a:r>
              <a:rPr lang="en"/>
              <a:t> to augment the control arm size and deliver better inference results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the OLE phase: use external </a:t>
            </a:r>
            <a:r>
              <a:rPr lang="en"/>
              <a:t>controls</a:t>
            </a:r>
            <a:r>
              <a:rPr lang="en"/>
              <a:t> to provide aligned control groups for effect evaluation</a:t>
            </a:r>
            <a:endParaRPr/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425" y="2656125"/>
            <a:ext cx="2589199" cy="21825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1675" y="2656125"/>
            <a:ext cx="3590349" cy="21825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Methods: Causal inference for longitudinal outcomes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52475"/>
            <a:ext cx="50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Placebo-controlled phase: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Weighting estimator combining internal and external data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Inverse probability weighting (IPW)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Augmented inverse probability weighting (AIPW)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Open-label extension phase: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Difference-in-differences (DID):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Inverse probability weighting (IPW)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Augmented inverse probability weighting (AIPW)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Outcome regression (OR)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Synthetic control method (SCM)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700" y="1729113"/>
            <a:ext cx="3523501" cy="201342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0" name="Google Shape;110;p19"/>
          <p:cNvSpPr/>
          <p:nvPr/>
        </p:nvSpPr>
        <p:spPr>
          <a:xfrm>
            <a:off x="7309175" y="3552050"/>
            <a:ext cx="1484700" cy="15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Methods: Placebo-controlled Phase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152475"/>
            <a:ext cx="4380600" cy="3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Analysis: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Inverse propensity weighting (IPW)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Augmented IPW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Simulation: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for design purposes, reporting Type I error and power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Reference: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Zhou X, Zhu J, Drake C, Pang H (2024). “Causal Estimators for Incorporating External Controls in Randomized Trials with Longitudinal Outcomes.” In submission</a:t>
            </a:r>
            <a:r>
              <a:rPr lang="en" sz="13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3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0125" y="1709875"/>
            <a:ext cx="4267200" cy="1871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Methods: Open-label Extension Phase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1099775"/>
            <a:ext cx="4577400" cy="37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Analysis: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Difference-in-differences (DID) and Synthetic control method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Simulation: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less for design, more for evaluation of methods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Reference: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Zhou X, Pang H, Drake C, Burger HU, Zhu J (2024). “Estimating treatment effect in randomized trial after control to treatment crossover using external controls.” Journal of Biopharmaceutical Statistics, pp. 1–29.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775" y="1754150"/>
            <a:ext cx="3408675" cy="205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